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4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437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382500" y="0"/>
            <a:ext cx="5905500" cy="10287000"/>
          </a:xfrm>
          <a:prstGeom prst="rect">
            <a:avLst/>
          </a:prstGeom>
          <a:gradFill rotWithShape="1">
            <a:gsLst>
              <a:gs pos="0">
                <a:srgbClr val="009FC4">
                  <a:alpha val="100000"/>
                </a:srgbClr>
              </a:gs>
              <a:gs pos="28000">
                <a:srgbClr val="009FC4">
                  <a:alpha val="60000"/>
                </a:srgbClr>
              </a:gs>
              <a:gs pos="66000">
                <a:srgbClr val="009FC4">
                  <a:alpha val="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ru-KZ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905750"/>
            <a:ext cx="18288000" cy="23812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609600"/>
            <a:ext cx="2393603" cy="16192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47750" y="2495550"/>
            <a:ext cx="11184255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244" dirty="0">
                <a:solidFill>
                  <a:srgbClr val="D9F4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ҚАЗАҚСТАН ИНТЕРВЕНЦИЯЛЫҚ КАРДИОЛОГТАРЫ ЖӘНЕ ЭНДОВАСКУЛЯРЛЫҚ ХИРУРГТАР ҚОҒАМЫНЫҢ XIV КОНФЕРЕНЦИЯСЫ</a:t>
            </a:r>
            <a:endParaRPr lang="en-US" sz="1875" dirty="0"/>
          </a:p>
        </p:txBody>
      </p:sp>
      <p:sp>
        <p:nvSpPr>
          <p:cNvPr id="6" name="Text 2"/>
          <p:cNvSpPr/>
          <p:nvPr/>
        </p:nvSpPr>
        <p:spPr>
          <a:xfrm>
            <a:off x="1047750" y="3181350"/>
            <a:ext cx="1118425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25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XIV КОНФЕРЕНЦИЯ ОБЩЕСТВА ИНТЕРВЕНЦИОННЫХ КАРДИОЛОГОВ И ЭНДОВАСКУЛЯРНЫХ ХИРУРГОВ КАЗАХСТАНА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1047750" y="3819525"/>
            <a:ext cx="11184255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kern="0" spc="244" dirty="0">
                <a:solidFill>
                  <a:srgbClr val="D9F4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XIV CONFERENCE OF THE SOCIETY OF INTERVENTIONAL CARDIOLOGISTS AND ENDOVASCULAR SURGEONS OF KAZAKHSTAN</a:t>
            </a:r>
            <a:endParaRPr lang="en-US" sz="1875" dirty="0"/>
          </a:p>
        </p:txBody>
      </p:sp>
      <p:sp>
        <p:nvSpPr>
          <p:cNvPr id="8" name="Shape 4"/>
          <p:cNvSpPr/>
          <p:nvPr/>
        </p:nvSpPr>
        <p:spPr>
          <a:xfrm>
            <a:off x="1047750" y="4648200"/>
            <a:ext cx="7620000" cy="38100"/>
          </a:xfrm>
          <a:prstGeom prst="rect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9" name="Shape 5"/>
          <p:cNvSpPr/>
          <p:nvPr/>
        </p:nvSpPr>
        <p:spPr>
          <a:xfrm>
            <a:off x="1047750" y="4752975"/>
            <a:ext cx="2381250" cy="38100"/>
          </a:xfrm>
          <a:prstGeom prst="rect">
            <a:avLst/>
          </a:prstGeom>
          <a:solidFill>
            <a:srgbClr val="FEC50C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0" name="Text 6"/>
          <p:cNvSpPr/>
          <p:nvPr/>
        </p:nvSpPr>
        <p:spPr>
          <a:xfrm>
            <a:off x="1047750" y="4848225"/>
            <a:ext cx="3743332" cy="1504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276"/>
              </a:lnSpc>
              <a:buNone/>
            </a:pPr>
            <a:r>
              <a:rPr lang="en-US" sz="11100" b="1" kern="0" spc="22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</a:t>
            </a:r>
            <a:endParaRPr lang="en-US" sz="11100" dirty="0"/>
          </a:p>
        </p:txBody>
      </p:sp>
      <p:sp>
        <p:nvSpPr>
          <p:cNvPr id="11" name="Text 7"/>
          <p:cNvSpPr/>
          <p:nvPr/>
        </p:nvSpPr>
        <p:spPr>
          <a:xfrm>
            <a:off x="4869879" y="4848225"/>
            <a:ext cx="3573728" cy="1504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276"/>
              </a:lnSpc>
              <a:buNone/>
            </a:pPr>
            <a:r>
              <a:rPr lang="en-US" sz="11100" b="1" kern="0" spc="222" dirty="0">
                <a:solidFill>
                  <a:srgbClr val="0040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1100" dirty="0"/>
          </a:p>
        </p:txBody>
      </p:sp>
      <p:sp>
        <p:nvSpPr>
          <p:cNvPr id="12" name="Text 8"/>
          <p:cNvSpPr/>
          <p:nvPr/>
        </p:nvSpPr>
        <p:spPr>
          <a:xfrm>
            <a:off x="1047749" y="6409506"/>
            <a:ext cx="16842685" cy="12069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3126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доклада: современные подходы и </a:t>
            </a:r>
            <a:r>
              <a:rPr lang="en-US" sz="39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клиническая</a:t>
            </a:r>
            <a:r>
              <a:rPr lang="en-US" sz="3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9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практика</a:t>
            </a:r>
            <a:r>
              <a:rPr lang="ru-RU" sz="3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нашей ежедневной работе</a:t>
            </a:r>
            <a:endParaRPr lang="en-US" sz="3900" dirty="0"/>
          </a:p>
        </p:txBody>
      </p:sp>
      <p:sp>
        <p:nvSpPr>
          <p:cNvPr id="13" name="Text 9"/>
          <p:cNvSpPr/>
          <p:nvPr/>
        </p:nvSpPr>
        <p:spPr>
          <a:xfrm>
            <a:off x="1047750" y="7807003"/>
            <a:ext cx="7647347" cy="5000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Фамилия И.О. докладчика</a:t>
            </a:r>
            <a:endParaRPr lang="en-US" sz="3150" dirty="0"/>
          </a:p>
        </p:txBody>
      </p:sp>
      <p:sp>
        <p:nvSpPr>
          <p:cNvPr id="14" name="Text 10"/>
          <p:cNvSpPr/>
          <p:nvPr/>
        </p:nvSpPr>
        <p:spPr>
          <a:xfrm>
            <a:off x="1047750" y="8345165"/>
            <a:ext cx="7647347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kern="0" spc="223" dirty="0">
                <a:solidFill>
                  <a:srgbClr val="D9F4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MD, PHD, ПРОФЕССОР • ГОРОД, ОРГАНИЗАЦИЯ</a:t>
            </a:r>
            <a:endParaRPr lang="en-US" sz="2025" dirty="0"/>
          </a:p>
        </p:txBody>
      </p:sp>
      <p:sp>
        <p:nvSpPr>
          <p:cNvPr id="15" name="Shape 11"/>
          <p:cNvSpPr/>
          <p:nvPr/>
        </p:nvSpPr>
        <p:spPr>
          <a:xfrm>
            <a:off x="1047750" y="9002390"/>
            <a:ext cx="76200" cy="962025"/>
          </a:xfrm>
          <a:prstGeom prst="rect">
            <a:avLst/>
          </a:prstGeom>
          <a:solidFill>
            <a:srgbClr val="FEC50C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6" name="Text 12"/>
          <p:cNvSpPr/>
          <p:nvPr/>
        </p:nvSpPr>
        <p:spPr>
          <a:xfrm>
            <a:off x="1352550" y="9002390"/>
            <a:ext cx="5481533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kern="0" spc="16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29–30 АВГУСТА 2026</a:t>
            </a:r>
            <a:endParaRPr lang="en-US" sz="2700" dirty="0"/>
          </a:p>
        </p:txBody>
      </p:sp>
      <p:sp>
        <p:nvSpPr>
          <p:cNvPr id="17" name="Text 13"/>
          <p:cNvSpPr/>
          <p:nvPr/>
        </p:nvSpPr>
        <p:spPr>
          <a:xfrm>
            <a:off x="1352550" y="9569128"/>
            <a:ext cx="5481533" cy="433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kern="0" spc="126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АЛМАТЫ, ДОМ ПРИЁМОВ «БАКШАСАРАЙ»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FFFFFF">
                  <a:alpha val="100000"/>
                </a:srgbClr>
              </a:gs>
              <a:gs pos="62000">
                <a:srgbClr val="FFFFFF">
                  <a:alpha val="100000"/>
                </a:srgbClr>
              </a:gs>
              <a:gs pos="100000">
                <a:srgbClr val="EEF9FC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K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3350" cy="10287000"/>
          </a:xfrm>
          <a:prstGeom prst="rect">
            <a:avLst/>
          </a:prstGeom>
          <a:gradFill rotWithShape="1">
            <a:gsLst>
              <a:gs pos="0">
                <a:srgbClr val="005267">
                  <a:alpha val="100000"/>
                </a:srgbClr>
              </a:gs>
              <a:gs pos="62000">
                <a:srgbClr val="00AFCA">
                  <a:alpha val="100000"/>
                </a:srgbClr>
              </a:gs>
              <a:gs pos="100000">
                <a:srgbClr val="FEC50C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KZ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495300"/>
            <a:ext cx="901080" cy="60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158380" y="552450"/>
            <a:ext cx="19050" cy="495300"/>
          </a:xfrm>
          <a:prstGeom prst="rect">
            <a:avLst/>
          </a:prstGeom>
          <a:solidFill>
            <a:srgbClr val="CFE8EE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6" name="Text 3"/>
          <p:cNvSpPr/>
          <p:nvPr/>
        </p:nvSpPr>
        <p:spPr>
          <a:xfrm>
            <a:off x="2386980" y="604838"/>
            <a:ext cx="1926141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kern="0" spc="8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</a:t>
            </a:r>
            <a:r>
              <a:rPr lang="en-US" sz="2700" b="1" kern="0" spc="81" dirty="0">
                <a:solidFill>
                  <a:srgbClr val="A8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4347567" y="652463"/>
            <a:ext cx="294786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52" dirty="0">
                <a:solidFill>
                  <a:srgbClr val="3F6D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XIV КОНФЕРЕНЦИЯ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3879264" y="669131"/>
            <a:ext cx="369708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34" dirty="0">
                <a:solidFill>
                  <a:srgbClr val="0080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29–30.08.2026 • АЛМАТЫ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047750" y="1352550"/>
            <a:ext cx="16192500" cy="28575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0" name="Shape 7"/>
          <p:cNvSpPr/>
          <p:nvPr/>
        </p:nvSpPr>
        <p:spPr>
          <a:xfrm>
            <a:off x="1047750" y="1428750"/>
            <a:ext cx="16192500" cy="19050"/>
          </a:xfrm>
          <a:prstGeom prst="rect">
            <a:avLst/>
          </a:prstGeom>
          <a:solidFill>
            <a:srgbClr val="CFE8EE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1" name="Text 8"/>
          <p:cNvSpPr/>
          <p:nvPr/>
        </p:nvSpPr>
        <p:spPr>
          <a:xfrm>
            <a:off x="1047750" y="1809750"/>
            <a:ext cx="9805780" cy="7547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656"/>
              </a:lnSpc>
              <a:buNone/>
            </a:pPr>
            <a:r>
              <a:rPr lang="en-US" sz="4950" b="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Заголовок слайда</a:t>
            </a:r>
            <a:endParaRPr lang="en-US" sz="4950" dirty="0"/>
          </a:p>
        </p:txBody>
      </p:sp>
      <p:sp>
        <p:nvSpPr>
          <p:cNvPr id="12" name="Shape 9"/>
          <p:cNvSpPr/>
          <p:nvPr/>
        </p:nvSpPr>
        <p:spPr>
          <a:xfrm>
            <a:off x="1047750" y="2964507"/>
            <a:ext cx="7810500" cy="1696343"/>
          </a:xfrm>
          <a:prstGeom prst="rect">
            <a:avLst/>
          </a:prstGeom>
          <a:solidFill>
            <a:srgbClr val="F4FBFD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3" name="Shape 10"/>
          <p:cNvSpPr/>
          <p:nvPr/>
        </p:nvSpPr>
        <p:spPr>
          <a:xfrm>
            <a:off x="1047750" y="2964507"/>
            <a:ext cx="7810500" cy="47625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4" name="Text 11"/>
          <p:cNvSpPr/>
          <p:nvPr/>
        </p:nvSpPr>
        <p:spPr>
          <a:xfrm>
            <a:off x="1390650" y="3335982"/>
            <a:ext cx="783717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тезис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1390650" y="3931295"/>
            <a:ext cx="783717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400" dirty="0">
                <a:solidFill>
                  <a:srgbClr val="3F6D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Короткое пояснение — одна-две строки, не больше.</a:t>
            </a:r>
            <a:endParaRPr lang="en-US" sz="2400" dirty="0"/>
          </a:p>
        </p:txBody>
      </p:sp>
      <p:sp>
        <p:nvSpPr>
          <p:cNvPr id="16" name="Shape 13"/>
          <p:cNvSpPr/>
          <p:nvPr/>
        </p:nvSpPr>
        <p:spPr>
          <a:xfrm>
            <a:off x="9429750" y="2964507"/>
            <a:ext cx="7810500" cy="1696343"/>
          </a:xfrm>
          <a:prstGeom prst="rect">
            <a:avLst/>
          </a:prstGeom>
          <a:solidFill>
            <a:srgbClr val="F4FBFD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7" name="Shape 14"/>
          <p:cNvSpPr/>
          <p:nvPr/>
        </p:nvSpPr>
        <p:spPr>
          <a:xfrm>
            <a:off x="9429750" y="2964507"/>
            <a:ext cx="7810500" cy="47625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8" name="Text 15"/>
          <p:cNvSpPr/>
          <p:nvPr/>
        </p:nvSpPr>
        <p:spPr>
          <a:xfrm>
            <a:off x="9772650" y="3335982"/>
            <a:ext cx="783717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Второй тезис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9772650" y="3931295"/>
            <a:ext cx="783717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400" dirty="0">
                <a:solidFill>
                  <a:srgbClr val="3F6D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Короткое пояснение — одна-две строки, не больше.</a:t>
            </a:r>
            <a:endParaRPr lang="en-US" sz="2400" dirty="0"/>
          </a:p>
        </p:txBody>
      </p:sp>
      <p:sp>
        <p:nvSpPr>
          <p:cNvPr id="20" name="Shape 17"/>
          <p:cNvSpPr/>
          <p:nvPr/>
        </p:nvSpPr>
        <p:spPr>
          <a:xfrm>
            <a:off x="1047750" y="5003750"/>
            <a:ext cx="7810500" cy="1696343"/>
          </a:xfrm>
          <a:prstGeom prst="rect">
            <a:avLst/>
          </a:prstGeom>
          <a:solidFill>
            <a:srgbClr val="F4FBFD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21" name="Shape 18"/>
          <p:cNvSpPr/>
          <p:nvPr/>
        </p:nvSpPr>
        <p:spPr>
          <a:xfrm>
            <a:off x="1047750" y="5003750"/>
            <a:ext cx="7810500" cy="47625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22" name="Text 19"/>
          <p:cNvSpPr/>
          <p:nvPr/>
        </p:nvSpPr>
        <p:spPr>
          <a:xfrm>
            <a:off x="1390650" y="5375225"/>
            <a:ext cx="783717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Третий тезис</a:t>
            </a:r>
            <a:endParaRPr lang="en-US" sz="2800" dirty="0"/>
          </a:p>
        </p:txBody>
      </p:sp>
      <p:sp>
        <p:nvSpPr>
          <p:cNvPr id="23" name="Text 20"/>
          <p:cNvSpPr/>
          <p:nvPr/>
        </p:nvSpPr>
        <p:spPr>
          <a:xfrm>
            <a:off x="1390650" y="5970538"/>
            <a:ext cx="783717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400" dirty="0">
                <a:solidFill>
                  <a:srgbClr val="3F6D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Короткое пояснение — одна-две строки, не больше.</a:t>
            </a:r>
            <a:endParaRPr lang="en-US" sz="2400" dirty="0"/>
          </a:p>
        </p:txBody>
      </p:sp>
      <p:sp>
        <p:nvSpPr>
          <p:cNvPr id="24" name="Shape 21"/>
          <p:cNvSpPr/>
          <p:nvPr/>
        </p:nvSpPr>
        <p:spPr>
          <a:xfrm>
            <a:off x="9429750" y="5003750"/>
            <a:ext cx="7810500" cy="1696343"/>
          </a:xfrm>
          <a:prstGeom prst="rect">
            <a:avLst/>
          </a:prstGeom>
          <a:solidFill>
            <a:srgbClr val="FFF8E1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25" name="Shape 22"/>
          <p:cNvSpPr/>
          <p:nvPr/>
        </p:nvSpPr>
        <p:spPr>
          <a:xfrm>
            <a:off x="9429750" y="5003750"/>
            <a:ext cx="7810500" cy="47625"/>
          </a:xfrm>
          <a:prstGeom prst="rect">
            <a:avLst/>
          </a:prstGeom>
          <a:solidFill>
            <a:srgbClr val="FEC50C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26" name="Text 23"/>
          <p:cNvSpPr/>
          <p:nvPr/>
        </p:nvSpPr>
        <p:spPr>
          <a:xfrm>
            <a:off x="9772650" y="5375225"/>
            <a:ext cx="783717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8A6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27" name="Text 24"/>
          <p:cNvSpPr/>
          <p:nvPr/>
        </p:nvSpPr>
        <p:spPr>
          <a:xfrm>
            <a:off x="9772650" y="5970538"/>
            <a:ext cx="7837170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400" dirty="0">
                <a:solidFill>
                  <a:srgbClr val="7A5A1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Главная мысль слайда — акцентный блок.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1047750" y="9610725"/>
            <a:ext cx="324155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70" dirty="0">
                <a:solidFill>
                  <a:srgbClr val="8BB2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 2026 • АЛМАТЫ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FFFFFF">
                  <a:alpha val="100000"/>
                </a:srgbClr>
              </a:gs>
              <a:gs pos="62000">
                <a:srgbClr val="FFFFFF">
                  <a:alpha val="100000"/>
                </a:srgbClr>
              </a:gs>
              <a:gs pos="100000">
                <a:srgbClr val="EEF9FC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K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3350" cy="10287000"/>
          </a:xfrm>
          <a:prstGeom prst="rect">
            <a:avLst/>
          </a:prstGeom>
          <a:gradFill rotWithShape="1">
            <a:gsLst>
              <a:gs pos="0">
                <a:srgbClr val="005267">
                  <a:alpha val="100000"/>
                </a:srgbClr>
              </a:gs>
              <a:gs pos="62000">
                <a:srgbClr val="00AFCA">
                  <a:alpha val="100000"/>
                </a:srgbClr>
              </a:gs>
              <a:gs pos="100000">
                <a:srgbClr val="FEC50C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KZ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495300"/>
            <a:ext cx="901080" cy="60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158380" y="552450"/>
            <a:ext cx="19050" cy="495300"/>
          </a:xfrm>
          <a:prstGeom prst="rect">
            <a:avLst/>
          </a:prstGeom>
          <a:solidFill>
            <a:srgbClr val="CFE8EE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6" name="Text 3"/>
          <p:cNvSpPr/>
          <p:nvPr/>
        </p:nvSpPr>
        <p:spPr>
          <a:xfrm>
            <a:off x="2386980" y="604838"/>
            <a:ext cx="1926141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kern="0" spc="8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</a:t>
            </a:r>
            <a:r>
              <a:rPr lang="en-US" sz="2700" b="1" kern="0" spc="81" dirty="0">
                <a:solidFill>
                  <a:srgbClr val="A8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4347567" y="652463"/>
            <a:ext cx="294786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52" dirty="0">
                <a:solidFill>
                  <a:srgbClr val="3F6D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XIV КОНФЕРЕНЦИЯ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3879264" y="669131"/>
            <a:ext cx="369708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34" dirty="0">
                <a:solidFill>
                  <a:srgbClr val="0080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29–30.08.2026 • АЛМАТЫ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047750" y="1352550"/>
            <a:ext cx="16192500" cy="28575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0" name="Shape 7"/>
          <p:cNvSpPr/>
          <p:nvPr/>
        </p:nvSpPr>
        <p:spPr>
          <a:xfrm>
            <a:off x="1047750" y="1428750"/>
            <a:ext cx="16192500" cy="19050"/>
          </a:xfrm>
          <a:prstGeom prst="rect">
            <a:avLst/>
          </a:prstGeom>
          <a:solidFill>
            <a:srgbClr val="CFE8EE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1" name="Text 8"/>
          <p:cNvSpPr/>
          <p:nvPr/>
        </p:nvSpPr>
        <p:spPr>
          <a:xfrm>
            <a:off x="1047749" y="1809750"/>
            <a:ext cx="9408215" cy="7547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656"/>
              </a:lnSpc>
              <a:buNone/>
            </a:pPr>
            <a:r>
              <a:rPr lang="en-US" sz="4950" b="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Заголовок слайда</a:t>
            </a:r>
            <a:endParaRPr lang="en-US" sz="4950" dirty="0"/>
          </a:p>
        </p:txBody>
      </p:sp>
      <p:sp>
        <p:nvSpPr>
          <p:cNvPr id="12" name="Shape 9"/>
          <p:cNvSpPr/>
          <p:nvPr/>
        </p:nvSpPr>
        <p:spPr>
          <a:xfrm rot="2700000">
            <a:off x="1047750" y="3097857"/>
            <a:ext cx="171450" cy="171450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3" name="Text 10"/>
          <p:cNvSpPr/>
          <p:nvPr/>
        </p:nvSpPr>
        <p:spPr>
          <a:xfrm>
            <a:off x="1466849" y="2964507"/>
            <a:ext cx="13720142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051"/>
              </a:lnSpc>
              <a:buNone/>
            </a:pP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тезис — коротко, </a:t>
            </a: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одной</a:t>
            </a: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строкой</a:t>
            </a:r>
            <a:r>
              <a:rPr lang="ru-RU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 Или любая ваша информация</a:t>
            </a:r>
            <a:endParaRPr lang="en-US" sz="2800" dirty="0"/>
          </a:p>
        </p:txBody>
      </p:sp>
      <p:sp>
        <p:nvSpPr>
          <p:cNvPr id="14" name="Shape 11"/>
          <p:cNvSpPr/>
          <p:nvPr/>
        </p:nvSpPr>
        <p:spPr>
          <a:xfrm rot="2700000">
            <a:off x="1047750" y="3875038"/>
            <a:ext cx="171450" cy="171450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5" name="Text 12"/>
          <p:cNvSpPr/>
          <p:nvPr/>
        </p:nvSpPr>
        <p:spPr>
          <a:xfrm>
            <a:off x="1466850" y="3741688"/>
            <a:ext cx="6903035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051"/>
              </a:lnSpc>
              <a:buNone/>
            </a:pP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Второй</a:t>
            </a: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тезис</a:t>
            </a: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r>
              <a:rPr lang="ru-RU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800" dirty="0"/>
          </a:p>
        </p:txBody>
      </p:sp>
      <p:sp>
        <p:nvSpPr>
          <p:cNvPr id="16" name="Shape 13"/>
          <p:cNvSpPr/>
          <p:nvPr/>
        </p:nvSpPr>
        <p:spPr>
          <a:xfrm rot="2700000">
            <a:off x="1047750" y="4652218"/>
            <a:ext cx="171450" cy="171450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7" name="Text 14"/>
          <p:cNvSpPr/>
          <p:nvPr/>
        </p:nvSpPr>
        <p:spPr>
          <a:xfrm>
            <a:off x="1466850" y="4518868"/>
            <a:ext cx="7140416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051"/>
              </a:lnSpc>
              <a:buNone/>
            </a:pP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Третий тезис — что это меняет в практике</a:t>
            </a:r>
            <a:endParaRPr lang="en-US" sz="2800" dirty="0"/>
          </a:p>
        </p:txBody>
      </p:sp>
      <p:sp>
        <p:nvSpPr>
          <p:cNvPr id="18" name="Shape 15"/>
          <p:cNvSpPr/>
          <p:nvPr/>
        </p:nvSpPr>
        <p:spPr>
          <a:xfrm rot="2700000">
            <a:off x="1047750" y="5429399"/>
            <a:ext cx="171450" cy="171450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9" name="Text 16"/>
          <p:cNvSpPr/>
          <p:nvPr/>
        </p:nvSpPr>
        <p:spPr>
          <a:xfrm>
            <a:off x="1466850" y="5296049"/>
            <a:ext cx="6858752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051"/>
              </a:lnSpc>
              <a:buNone/>
            </a:pP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Четвёртый тезис — ограничения метода</a:t>
            </a:r>
            <a:endParaRPr lang="en-US" sz="2800" dirty="0"/>
          </a:p>
        </p:txBody>
      </p:sp>
      <p:sp>
        <p:nvSpPr>
          <p:cNvPr id="20" name="Shape 17"/>
          <p:cNvSpPr/>
          <p:nvPr/>
        </p:nvSpPr>
        <p:spPr>
          <a:xfrm rot="2700000">
            <a:off x="1047750" y="6206579"/>
            <a:ext cx="171450" cy="171450"/>
          </a:xfrm>
          <a:prstGeom prst="rect">
            <a:avLst/>
          </a:prstGeom>
          <a:solidFill>
            <a:srgbClr val="FEC50C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21" name="Text 18"/>
          <p:cNvSpPr/>
          <p:nvPr/>
        </p:nvSpPr>
        <p:spPr>
          <a:xfrm>
            <a:off x="1466850" y="6073229"/>
            <a:ext cx="6858752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2051"/>
              </a:lnSpc>
              <a:buNone/>
            </a:pPr>
            <a:r>
              <a:rPr lang="en-US" sz="2800" b="1" dirty="0">
                <a:solidFill>
                  <a:srgbClr val="8A6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 — главная мысль слайда</a:t>
            </a:r>
            <a:endParaRPr lang="en-US" sz="2800" dirty="0"/>
          </a:p>
        </p:txBody>
      </p:sp>
      <p:sp>
        <p:nvSpPr>
          <p:cNvPr id="22" name="Text 19"/>
          <p:cNvSpPr/>
          <p:nvPr/>
        </p:nvSpPr>
        <p:spPr>
          <a:xfrm>
            <a:off x="1047750" y="9610725"/>
            <a:ext cx="324155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70" dirty="0">
                <a:solidFill>
                  <a:srgbClr val="8BB2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 2026 • АЛМАТЫ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FFFFFF">
                  <a:alpha val="100000"/>
                </a:srgbClr>
              </a:gs>
              <a:gs pos="100000">
                <a:srgbClr val="F2FBFD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K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33350" cy="10287000"/>
          </a:xfrm>
          <a:prstGeom prst="rect">
            <a:avLst/>
          </a:prstGeom>
          <a:gradFill rotWithShape="1">
            <a:gsLst>
              <a:gs pos="0">
                <a:srgbClr val="005267">
                  <a:alpha val="100000"/>
                </a:srgbClr>
              </a:gs>
              <a:gs pos="62000">
                <a:srgbClr val="00AFCA">
                  <a:alpha val="100000"/>
                </a:srgbClr>
              </a:gs>
              <a:gs pos="100000">
                <a:srgbClr val="FEC50C">
                  <a:alpha val="10000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ru-KZ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495300"/>
            <a:ext cx="901080" cy="60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158380" y="552450"/>
            <a:ext cx="19050" cy="495300"/>
          </a:xfrm>
          <a:prstGeom prst="rect">
            <a:avLst/>
          </a:prstGeom>
          <a:solidFill>
            <a:srgbClr val="CFE8EE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6" name="Text 3"/>
          <p:cNvSpPr/>
          <p:nvPr/>
        </p:nvSpPr>
        <p:spPr>
          <a:xfrm>
            <a:off x="2386980" y="604838"/>
            <a:ext cx="1926141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kern="0" spc="8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</a:t>
            </a:r>
            <a:r>
              <a:rPr lang="en-US" sz="2700" b="1" kern="0" spc="81" dirty="0">
                <a:solidFill>
                  <a:srgbClr val="A87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4347567" y="652463"/>
            <a:ext cx="294786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52" dirty="0">
                <a:solidFill>
                  <a:srgbClr val="3F6D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XIV КОНФЕРЕНЦИЯ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3879264" y="669131"/>
            <a:ext cx="369708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34" dirty="0">
                <a:solidFill>
                  <a:srgbClr val="0080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29–30.08.2026 • АЛМАТЫ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047750" y="1352550"/>
            <a:ext cx="16192500" cy="28575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0" name="Shape 7"/>
          <p:cNvSpPr/>
          <p:nvPr/>
        </p:nvSpPr>
        <p:spPr>
          <a:xfrm>
            <a:off x="1047750" y="1428750"/>
            <a:ext cx="16192500" cy="19050"/>
          </a:xfrm>
          <a:prstGeom prst="rect">
            <a:avLst/>
          </a:prstGeom>
          <a:solidFill>
            <a:srgbClr val="CFE8EE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1" name="Text 8"/>
          <p:cNvSpPr/>
          <p:nvPr/>
        </p:nvSpPr>
        <p:spPr>
          <a:xfrm>
            <a:off x="1047750" y="1809750"/>
            <a:ext cx="9328702" cy="7547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656"/>
              </a:lnSpc>
              <a:buNone/>
            </a:pPr>
            <a:r>
              <a:rPr lang="en-US" sz="4950" b="1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с изображением</a:t>
            </a:r>
            <a:endParaRPr lang="en-US" sz="4950" dirty="0"/>
          </a:p>
        </p:txBody>
      </p:sp>
      <p:sp>
        <p:nvSpPr>
          <p:cNvPr id="12" name="Shape 9"/>
          <p:cNvSpPr/>
          <p:nvPr/>
        </p:nvSpPr>
        <p:spPr>
          <a:xfrm>
            <a:off x="1047750" y="3078807"/>
            <a:ext cx="133350" cy="133350"/>
          </a:xfrm>
          <a:prstGeom prst="rect">
            <a:avLst/>
          </a:prstGeom>
          <a:solidFill>
            <a:srgbClr val="FEC50C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3" name="Text 10"/>
          <p:cNvSpPr/>
          <p:nvPr/>
        </p:nvSpPr>
        <p:spPr>
          <a:xfrm>
            <a:off x="1390650" y="2964507"/>
            <a:ext cx="7753350" cy="4692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6087"/>
              </a:lnSpc>
              <a:buNone/>
            </a:pP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Ключевой </a:t>
            </a:r>
            <a:r>
              <a:rPr lang="en-US" sz="2800" dirty="0" err="1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тезис</a:t>
            </a: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коротко, одной строкой.</a:t>
            </a:r>
            <a:endParaRPr lang="en-US" sz="2800" dirty="0"/>
          </a:p>
        </p:txBody>
      </p:sp>
      <p:sp>
        <p:nvSpPr>
          <p:cNvPr id="14" name="Shape 11"/>
          <p:cNvSpPr/>
          <p:nvPr/>
        </p:nvSpPr>
        <p:spPr>
          <a:xfrm>
            <a:off x="1047750" y="3778895"/>
            <a:ext cx="133350" cy="133350"/>
          </a:xfrm>
          <a:prstGeom prst="rect">
            <a:avLst/>
          </a:prstGeom>
          <a:solidFill>
            <a:srgbClr val="FEC50C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5" name="Text 12"/>
          <p:cNvSpPr/>
          <p:nvPr/>
        </p:nvSpPr>
        <p:spPr>
          <a:xfrm>
            <a:off x="1390650" y="3664595"/>
            <a:ext cx="7216637" cy="523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6087"/>
              </a:lnSpc>
              <a:buNone/>
            </a:pP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Второй тезис: данные, результат, вывод.</a:t>
            </a:r>
            <a:endParaRPr lang="en-US" sz="2800" dirty="0"/>
          </a:p>
        </p:txBody>
      </p:sp>
      <p:sp>
        <p:nvSpPr>
          <p:cNvPr id="16" name="Shape 13"/>
          <p:cNvSpPr/>
          <p:nvPr/>
        </p:nvSpPr>
        <p:spPr>
          <a:xfrm>
            <a:off x="1047750" y="4478982"/>
            <a:ext cx="133350" cy="133350"/>
          </a:xfrm>
          <a:prstGeom prst="rect">
            <a:avLst/>
          </a:prstGeom>
          <a:solidFill>
            <a:srgbClr val="FEC50C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7" name="Text 14"/>
          <p:cNvSpPr/>
          <p:nvPr/>
        </p:nvSpPr>
        <p:spPr>
          <a:xfrm>
            <a:off x="1390650" y="4364682"/>
            <a:ext cx="7216637" cy="4384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6087"/>
              </a:lnSpc>
              <a:buNone/>
            </a:pPr>
            <a:r>
              <a:rPr lang="en-US" sz="2800" dirty="0">
                <a:solidFill>
                  <a:srgbClr val="083C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Третий тезис — что это меняет в практике.</a:t>
            </a:r>
            <a:endParaRPr lang="en-US" sz="2800" dirty="0"/>
          </a:p>
        </p:txBody>
      </p:sp>
      <p:sp>
        <p:nvSpPr>
          <p:cNvPr id="18" name="Shape 15"/>
          <p:cNvSpPr/>
          <p:nvPr/>
        </p:nvSpPr>
        <p:spPr>
          <a:xfrm>
            <a:off x="1047750" y="5198119"/>
            <a:ext cx="8436664" cy="1439167"/>
          </a:xfrm>
          <a:prstGeom prst="rect">
            <a:avLst/>
          </a:prstGeom>
          <a:solidFill>
            <a:srgbClr val="EAF8FB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19" name="Shape 16"/>
          <p:cNvSpPr/>
          <p:nvPr/>
        </p:nvSpPr>
        <p:spPr>
          <a:xfrm>
            <a:off x="1047750" y="5198120"/>
            <a:ext cx="57150" cy="1329630"/>
          </a:xfrm>
          <a:prstGeom prst="rect">
            <a:avLst/>
          </a:prstGeom>
          <a:solidFill>
            <a:srgbClr val="009FC4"/>
          </a:solidFill>
          <a:ln/>
        </p:spPr>
        <p:txBody>
          <a:bodyPr/>
          <a:lstStyle/>
          <a:p>
            <a:endParaRPr lang="ru-KZ"/>
          </a:p>
        </p:txBody>
      </p:sp>
      <p:sp>
        <p:nvSpPr>
          <p:cNvPr id="20" name="Text 17"/>
          <p:cNvSpPr/>
          <p:nvPr/>
        </p:nvSpPr>
        <p:spPr>
          <a:xfrm>
            <a:off x="1428750" y="5483870"/>
            <a:ext cx="645102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kern="0" spc="225" dirty="0">
                <a:solidFill>
                  <a:srgbClr val="0080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1428750" y="5855345"/>
            <a:ext cx="8890552" cy="523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1194"/>
              </a:lnSpc>
              <a:buNone/>
            </a:pPr>
            <a:r>
              <a:rPr lang="en-US" sz="2800" dirty="0">
                <a:solidFill>
                  <a:srgbClr val="0052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 фраза, которую должен запомнить зал.</a:t>
            </a:r>
            <a:endParaRPr lang="en-US" sz="2800" dirty="0"/>
          </a:p>
        </p:txBody>
      </p:sp>
      <p:sp>
        <p:nvSpPr>
          <p:cNvPr id="22" name="Text 19"/>
          <p:cNvSpPr/>
          <p:nvPr/>
        </p:nvSpPr>
        <p:spPr>
          <a:xfrm>
            <a:off x="9715500" y="8229600"/>
            <a:ext cx="8277225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3F6D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Подпись к изображению: источник, пациент, дата</a:t>
            </a:r>
            <a:endParaRPr lang="en-US" sz="1875" dirty="0"/>
          </a:p>
        </p:txBody>
      </p:sp>
      <p:sp>
        <p:nvSpPr>
          <p:cNvPr id="23" name="Text 20"/>
          <p:cNvSpPr/>
          <p:nvPr/>
        </p:nvSpPr>
        <p:spPr>
          <a:xfrm>
            <a:off x="1047750" y="9610725"/>
            <a:ext cx="324155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70" dirty="0">
                <a:solidFill>
                  <a:srgbClr val="8BB2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 2026 • АЛМАТЫ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9F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905750"/>
            <a:ext cx="18288000" cy="23812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609600"/>
            <a:ext cx="2112020" cy="14287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47750" y="2667000"/>
            <a:ext cx="2461230" cy="5381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450" b="1" kern="0" spc="103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KSIC</a:t>
            </a:r>
            <a:r>
              <a:rPr lang="en-US" sz="3450" b="1" kern="0" spc="103" dirty="0">
                <a:solidFill>
                  <a:srgbClr val="0040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3450" dirty="0"/>
          </a:p>
        </p:txBody>
      </p:sp>
      <p:sp>
        <p:nvSpPr>
          <p:cNvPr id="5" name="Text 1"/>
          <p:cNvSpPr/>
          <p:nvPr/>
        </p:nvSpPr>
        <p:spPr>
          <a:xfrm>
            <a:off x="1047750" y="3738563"/>
            <a:ext cx="15207355" cy="13372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385"/>
              </a:lnSpc>
              <a:buNone/>
            </a:pPr>
            <a:r>
              <a:rPr lang="en-US" sz="9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Назарларыңызға рахмет!</a:t>
            </a:r>
            <a:endParaRPr lang="en-US" sz="9300" dirty="0"/>
          </a:p>
        </p:txBody>
      </p:sp>
      <p:sp>
        <p:nvSpPr>
          <p:cNvPr id="6" name="Text 2"/>
          <p:cNvSpPr/>
          <p:nvPr/>
        </p:nvSpPr>
        <p:spPr>
          <a:xfrm>
            <a:off x="1047750" y="5285408"/>
            <a:ext cx="9830351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БЛАГОДАРЮ ЗА ВНИМАНИЕ • THANK YOU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1047750" y="6199808"/>
            <a:ext cx="5737659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D9F4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e-mail@example.kz • +7 700 000 00 00</a:t>
            </a:r>
            <a:endParaRPr lang="en-US" sz="2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258</Words>
  <Application>Microsoft Macintosh PowerPoint</Application>
  <PresentationFormat>Произвольный</PresentationFormat>
  <Paragraphs>53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Orazbek Sakhov</cp:lastModifiedBy>
  <cp:revision>4</cp:revision>
  <dcterms:created xsi:type="dcterms:W3CDTF">2026-08-14T15:11:05Z</dcterms:created>
  <dcterms:modified xsi:type="dcterms:W3CDTF">2026-08-14T15:20:47Z</dcterms:modified>
</cp:coreProperties>
</file>